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91" r:id="rId3"/>
    <p:sldId id="400" r:id="rId4"/>
    <p:sldId id="1224" r:id="rId5"/>
    <p:sldId id="344" r:id="rId6"/>
    <p:sldId id="345" r:id="rId7"/>
    <p:sldId id="262" r:id="rId8"/>
    <p:sldId id="1231" r:id="rId9"/>
    <p:sldId id="1232" r:id="rId10"/>
    <p:sldId id="363" r:id="rId11"/>
    <p:sldId id="1225" r:id="rId12"/>
    <p:sldId id="396" r:id="rId13"/>
    <p:sldId id="399" r:id="rId14"/>
    <p:sldId id="401" r:id="rId15"/>
    <p:sldId id="397" r:id="rId16"/>
    <p:sldId id="282" r:id="rId17"/>
    <p:sldId id="342" r:id="rId18"/>
    <p:sldId id="1226" r:id="rId19"/>
    <p:sldId id="1227" r:id="rId20"/>
    <p:sldId id="418" r:id="rId21"/>
    <p:sldId id="409" r:id="rId22"/>
    <p:sldId id="377" r:id="rId23"/>
    <p:sldId id="386" r:id="rId24"/>
    <p:sldId id="1229" r:id="rId25"/>
    <p:sldId id="1233" r:id="rId26"/>
    <p:sldId id="1234" r:id="rId27"/>
    <p:sldId id="330" r:id="rId28"/>
    <p:sldId id="357" r:id="rId29"/>
    <p:sldId id="366" r:id="rId30"/>
    <p:sldId id="367" r:id="rId31"/>
    <p:sldId id="368" r:id="rId32"/>
    <p:sldId id="369" r:id="rId33"/>
    <p:sldId id="371" r:id="rId34"/>
    <p:sldId id="384" r:id="rId35"/>
    <p:sldId id="381" r:id="rId36"/>
    <p:sldId id="354" r:id="rId37"/>
    <p:sldId id="380" r:id="rId38"/>
    <p:sldId id="382" r:id="rId39"/>
    <p:sldId id="346" r:id="rId40"/>
    <p:sldId id="347" r:id="rId41"/>
    <p:sldId id="348" r:id="rId42"/>
    <p:sldId id="1230" r:id="rId43"/>
    <p:sldId id="297" r:id="rId44"/>
    <p:sldId id="340" r:id="rId45"/>
    <p:sldId id="341" r:id="rId46"/>
    <p:sldId id="355" r:id="rId47"/>
    <p:sldId id="356" r:id="rId48"/>
    <p:sldId id="1228" r:id="rId49"/>
    <p:sldId id="359" r:id="rId50"/>
    <p:sldId id="358" r:id="rId5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82" autoAdjust="0"/>
    <p:restoredTop sz="86390"/>
  </p:normalViewPr>
  <p:slideViewPr>
    <p:cSldViewPr>
      <p:cViewPr varScale="1">
        <p:scale>
          <a:sx n="121" d="100"/>
          <a:sy n="121" d="100"/>
        </p:scale>
        <p:origin x="176" y="53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27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ki/gid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cnbook.colorado.edu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Computation vs. Biology in 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3DAF-E3EF-B54B-A649-6FC107593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version: </a:t>
            </a:r>
            <a:r>
              <a:rPr lang="en-US" dirty="0" err="1"/>
              <a:t>PredNet</a:t>
            </a:r>
            <a:br>
              <a:rPr lang="en-US" dirty="0"/>
            </a:br>
            <a:r>
              <a:rPr lang="en-US" sz="2800" dirty="0"/>
              <a:t>(Lotter, </a:t>
            </a:r>
            <a:r>
              <a:rPr lang="en-US" sz="2800" dirty="0" err="1"/>
              <a:t>Kreiman</a:t>
            </a:r>
            <a:r>
              <a:rPr lang="en-US" sz="2800" dirty="0"/>
              <a:t> &amp; Cox, 2016)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D82E3-675E-7945-BA41-2D1351BA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441" y="1647825"/>
            <a:ext cx="5867400" cy="34813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07B1DF-E915-9B44-B324-ADE417298332}"/>
              </a:ext>
            </a:extLst>
          </p:cNvPr>
          <p:cNvSpPr txBox="1"/>
          <p:nvPr/>
        </p:nvSpPr>
        <p:spPr>
          <a:xfrm>
            <a:off x="503242" y="5213350"/>
            <a:ext cx="8955083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detailed differences: only </a:t>
            </a:r>
            <a:r>
              <a:rPr lang="en-US" sz="2400" dirty="0" err="1"/>
              <a:t>FFwd</a:t>
            </a:r>
            <a:r>
              <a:rPr lang="en-US" sz="2400" dirty="0"/>
              <a:t> (vs. fully </a:t>
            </a:r>
            <a:r>
              <a:rPr lang="en-US" sz="2400" dirty="0" err="1"/>
              <a:t>bidir</a:t>
            </a:r>
            <a:r>
              <a:rPr lang="en-US" sz="2400" dirty="0"/>
              <a:t>); strict hierarch vs. shortcuts; nature of error signal..</a:t>
            </a:r>
          </a:p>
          <a:p>
            <a:endParaRPr lang="en-US" sz="2400" dirty="0"/>
          </a:p>
          <a:p>
            <a:r>
              <a:rPr lang="en-US" sz="2400" dirty="0"/>
              <a:t>No evidence of self-organized learning high-level abstractions such as invariant object categories. </a:t>
            </a:r>
          </a:p>
        </p:txBody>
      </p:sp>
    </p:spTree>
    <p:extLst>
      <p:ext uri="{BB962C8B-B14F-4D97-AF65-F5344CB8AC3E}">
        <p14:creationId xmlns:p14="http://schemas.microsoft.com/office/powerpoint/2010/main" val="1017210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352B-2080-304A-A015-761E43D8E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8EBDB-3E8F-6440-BA46-495AC81E3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Previously: </a:t>
            </a:r>
            <a:r>
              <a:rPr lang="en-US" i="1" dirty="0"/>
              <a:t>emergent</a:t>
            </a:r>
            <a:r>
              <a:rPr lang="en-US" dirty="0"/>
              <a:t> in C++ since 1993..</a:t>
            </a:r>
          </a:p>
          <a:p>
            <a:pPr lvl="1"/>
            <a:r>
              <a:rPr lang="en-US" dirty="0"/>
              <a:t>3D vis / virtual </a:t>
            </a:r>
            <a:r>
              <a:rPr lang="en-US" dirty="0" err="1"/>
              <a:t>env</a:t>
            </a:r>
            <a:r>
              <a:rPr lang="en-US" dirty="0"/>
              <a:t>, C++-syntax scripting </a:t>
            </a:r>
            <a:r>
              <a:rPr lang="en-US" dirty="0" err="1"/>
              <a:t>lang</a:t>
            </a:r>
            <a:r>
              <a:rPr lang="en-US" dirty="0"/>
              <a:t>, custom “reflection” type-access system.</a:t>
            </a:r>
          </a:p>
          <a:p>
            <a:pPr lvl="1"/>
            <a:r>
              <a:rPr lang="en-US" dirty="0"/>
              <a:t>C++ is a moving target and a bit of a mess..</a:t>
            </a:r>
          </a:p>
          <a:p>
            <a:r>
              <a:rPr lang="en-US" dirty="0"/>
              <a:t>New: Go-based GUI framework (</a:t>
            </a:r>
            <a:r>
              <a:rPr lang="en-US" dirty="0" err="1"/>
              <a:t>GoKi</a:t>
            </a:r>
            <a:r>
              <a:rPr lang="en-US" dirty="0"/>
              <a:t> / </a:t>
            </a:r>
            <a:r>
              <a:rPr lang="en-US" dirty="0" err="1"/>
              <a:t>GoGi</a:t>
            </a:r>
            <a:r>
              <a:rPr lang="en-US" dirty="0"/>
              <a:t>) and IDE: Gide 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https://github.com/goki/gide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err="1"/>
              <a:t>Jupyter</a:t>
            </a:r>
            <a:r>
              <a:rPr lang="en-US" dirty="0"/>
              <a:t> lab, </a:t>
            </a:r>
            <a:r>
              <a:rPr lang="en-US" dirty="0" err="1"/>
              <a:t>Matlab</a:t>
            </a:r>
            <a:r>
              <a:rPr lang="en-US" dirty="0"/>
              <a:t>, R studio, </a:t>
            </a:r>
            <a:r>
              <a:rPr lang="en-US" dirty="0" err="1"/>
              <a:t>etc</a:t>
            </a:r>
            <a:r>
              <a:rPr lang="en-US" dirty="0"/>
              <a:t>: all basically IDE + graphics.  Same as emergent really, except it was all special-purpose;  now fully generalized.</a:t>
            </a:r>
          </a:p>
          <a:p>
            <a:pPr lvl="1"/>
            <a:r>
              <a:rPr lang="en-US" dirty="0"/>
              <a:t>Compiles in seconds, runs at ~C-speed!  </a:t>
            </a:r>
            <a:r>
              <a:rPr lang="en-US"/>
              <a:t>~60k LOC</a:t>
            </a:r>
            <a:endParaRPr lang="en-US" dirty="0"/>
          </a:p>
          <a:p>
            <a:pPr marL="107916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2175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1. How does brain do error backpropagation?</a:t>
            </a:r>
          </a:p>
          <a:p>
            <a:r>
              <a:rPr lang="en-US" sz="2400" dirty="0"/>
              <a:t>2. Labels injected into brain are magic (and essential) – how does it really work?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06" y="1693430"/>
            <a:ext cx="5636037" cy="5117522"/>
          </a:xfrm>
        </p:spPr>
      </p:pic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Leabra</a:t>
            </a:r>
            <a:r>
              <a:rPr lang="en-US" dirty="0"/>
              <a:t> Biologically-based   Cognitive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/>
              <a:t>all built out of the same neurons.</a:t>
            </a:r>
          </a:p>
          <a:p>
            <a:r>
              <a:rPr lang="en-US" b="1" dirty="0">
                <a:ln w="1270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http://ccnbook.colorado.edu</a:t>
            </a:r>
            <a:r>
              <a:rPr lang="en-US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i="1" dirty="0"/>
              <a:t>   </a:t>
            </a:r>
            <a:r>
              <a:rPr lang="en-US" dirty="0"/>
              <a:t>(O’Reilly &amp; </a:t>
            </a:r>
            <a:r>
              <a:rPr lang="en-US" dirty="0" err="1"/>
              <a:t>Munakata</a:t>
            </a:r>
            <a:r>
              <a:rPr lang="en-US" dirty="0"/>
              <a:t>, 2000; 2012)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714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88BE-5F19-3F48-80D4-4032AD7D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Recent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7034B-FB02-5D46-A212-9F570F86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buNone/>
            </a:pPr>
            <a:r>
              <a:rPr lang="en-US" sz="1600" dirty="0"/>
              <a:t>Sacramento, J., Costa, R. P., </a:t>
            </a:r>
            <a:r>
              <a:rPr lang="en-US" sz="1600" dirty="0" err="1"/>
              <a:t>Bengio</a:t>
            </a:r>
            <a:r>
              <a:rPr lang="en-US" sz="1600" dirty="0"/>
              <a:t>, Y., &amp; </a:t>
            </a:r>
            <a:r>
              <a:rPr lang="en-US" sz="1600" dirty="0" err="1"/>
              <a:t>Senn</a:t>
            </a:r>
            <a:r>
              <a:rPr lang="en-US" sz="1600" dirty="0"/>
              <a:t>, W. (2017). Dendritic error backpropagation in deep cortical microcircuits. ArXiv:1801.00062 [Cs, q-Bio]. Retrieved from http://</a:t>
            </a:r>
            <a:r>
              <a:rPr lang="en-US" sz="1600" dirty="0" err="1"/>
              <a:t>arxiv.org</a:t>
            </a:r>
            <a:r>
              <a:rPr lang="en-US" sz="1600" dirty="0"/>
              <a:t>/abs/1801.00062</a:t>
            </a:r>
          </a:p>
          <a:p>
            <a:pPr marL="107916" indent="0">
              <a:buNone/>
            </a:pPr>
            <a:r>
              <a:rPr lang="en-US" sz="1600" dirty="0" err="1"/>
              <a:t>Bengio</a:t>
            </a:r>
            <a:r>
              <a:rPr lang="en-US" sz="1600" dirty="0"/>
              <a:t>, Y., </a:t>
            </a:r>
            <a:r>
              <a:rPr lang="en-US" sz="1600" dirty="0" err="1"/>
              <a:t>Mesnard</a:t>
            </a:r>
            <a:r>
              <a:rPr lang="en-US" sz="1600" dirty="0"/>
              <a:t>, T., Fischer, A., Zhang, S., &amp; Wu, Y. (2017). STDP-compatible approximation of backpropagation in an energy-based model. Neural Computation, 29(3), 555–577. https://</a:t>
            </a:r>
            <a:r>
              <a:rPr lang="en-US" sz="1600" dirty="0" err="1"/>
              <a:t>doi.org</a:t>
            </a:r>
            <a:r>
              <a:rPr lang="en-US" sz="1600" dirty="0"/>
              <a:t>/10.1162/NECO_a_00934</a:t>
            </a:r>
          </a:p>
          <a:p>
            <a:pPr marL="107916" indent="0">
              <a:buNone/>
            </a:pPr>
            <a:r>
              <a:rPr lang="en-US" sz="1600" dirty="0" err="1"/>
              <a:t>Scellier</a:t>
            </a:r>
            <a:r>
              <a:rPr lang="en-US" sz="1600" dirty="0"/>
              <a:t>, B., &amp; </a:t>
            </a:r>
            <a:r>
              <a:rPr lang="en-US" sz="1600" dirty="0" err="1"/>
              <a:t>Bengio</a:t>
            </a:r>
            <a:r>
              <a:rPr lang="en-US" sz="1600" dirty="0"/>
              <a:t>, Y. (2017). Equilibrium propagation: Bridging the gap between energy-based models and backpropagation. Frontiers in Computational Neuroscience, 11. https://</a:t>
            </a:r>
            <a:r>
              <a:rPr lang="en-US" sz="1600" dirty="0" err="1"/>
              <a:t>doi.org</a:t>
            </a:r>
            <a:r>
              <a:rPr lang="en-US" sz="1600" dirty="0"/>
              <a:t>/10.3389/fncom.2017.00024</a:t>
            </a:r>
          </a:p>
          <a:p>
            <a:pPr marL="107916" indent="0">
              <a:buNone/>
            </a:pPr>
            <a:r>
              <a:rPr lang="en-US" sz="1600" dirty="0" err="1"/>
              <a:t>Guergiuev</a:t>
            </a:r>
            <a:r>
              <a:rPr lang="en-US" sz="1600" dirty="0"/>
              <a:t>, J., </a:t>
            </a:r>
            <a:r>
              <a:rPr lang="en-US" sz="1600" dirty="0" err="1"/>
              <a:t>Lillicrap</a:t>
            </a:r>
            <a:r>
              <a:rPr lang="en-US" sz="1600" dirty="0"/>
              <a:t>, T. P., &amp; Richards, B. A. (2017). Towards deep learning with segregated dendrites. ArXiv:1610.00161 [q-Bio], (version 3), 1–41.</a:t>
            </a:r>
          </a:p>
          <a:p>
            <a:pPr marL="107916" indent="0">
              <a:buNone/>
            </a:pPr>
            <a:r>
              <a:rPr lang="en-US" sz="1600" dirty="0"/>
              <a:t>Whittington, J.C.R. and </a:t>
            </a:r>
            <a:r>
              <a:rPr lang="en-US" sz="1600" dirty="0" err="1"/>
              <a:t>Bogacz</a:t>
            </a:r>
            <a:r>
              <a:rPr lang="en-US" sz="1600" dirty="0"/>
              <a:t>, R. (2017) An Approximation of the Error Backpropagation Algorithm in a Predictive Coding Network with Local Hebbian Synaptic Plasticity. Neural Computation, 29 (5), 1229-1262.</a:t>
            </a:r>
          </a:p>
          <a:p>
            <a:pPr marL="107916" indent="0">
              <a:buNone/>
            </a:pPr>
            <a:r>
              <a:rPr lang="en-US" sz="1600" dirty="0" err="1"/>
              <a:t>Xie</a:t>
            </a:r>
            <a:r>
              <a:rPr lang="en-US" sz="1600" dirty="0"/>
              <a:t>, X., &amp; Seung, H. S. (2003). Equivalence of backpropagation and Contrastive Hebbian Learning in a layered network. Neural Computation, 15(2), 441–454.</a:t>
            </a:r>
          </a:p>
          <a:p>
            <a:pPr marL="107916" indent="0">
              <a:buNone/>
            </a:pPr>
            <a:r>
              <a:rPr lang="en-US" sz="1600" dirty="0"/>
              <a:t>(O’Reilly, 1996 has 287 google scholar cites; O’Reilly &amp; </a:t>
            </a:r>
            <a:r>
              <a:rPr lang="en-US" sz="1600" dirty="0" err="1"/>
              <a:t>Munakata</a:t>
            </a:r>
            <a:r>
              <a:rPr lang="en-US" sz="1600" dirty="0"/>
              <a:t>, 2000 has 1,381)</a:t>
            </a:r>
          </a:p>
          <a:p>
            <a:pPr marL="107916" indent="0">
              <a:buNone/>
            </a:pPr>
            <a:endParaRPr lang="en-US" sz="1600" dirty="0"/>
          </a:p>
          <a:p>
            <a:pPr marL="107916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173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24FD-BFC7-2A4D-9573-828E6D98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Issues with Hand-coded Category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0852-09A8-BB4F-A781-C2C89AD30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/>
              <a:t>Current DCN’s: just function approximation from images to category labels.  Mainly use </a:t>
            </a:r>
            <a:r>
              <a:rPr lang="en-US" sz="2800" i="1" dirty="0"/>
              <a:t>texture</a:t>
            </a:r>
            <a:r>
              <a:rPr lang="en-US" sz="2800" dirty="0"/>
              <a:t>.</a:t>
            </a:r>
          </a:p>
          <a:p>
            <a:pPr marL="107916" indent="0">
              <a:buNone/>
            </a:pPr>
            <a:r>
              <a:rPr lang="en-US" sz="2800" dirty="0"/>
              <a:t>Category labels are tiny fraction of what people see in images: shape, depth, structure, shading, etc..</a:t>
            </a:r>
          </a:p>
          <a:p>
            <a:pPr marL="107916" indent="0">
              <a:buNone/>
            </a:pPr>
            <a:r>
              <a:rPr lang="en-US" sz="2800" dirty="0"/>
              <a:t>Impossible to hand-code all that info, and how would it even be represented?</a:t>
            </a:r>
          </a:p>
          <a:p>
            <a:pPr marL="107916" indent="0">
              <a:buNone/>
            </a:pPr>
            <a:endParaRPr lang="en-US" sz="2800" dirty="0"/>
          </a:p>
          <a:p>
            <a:pPr marL="107916" indent="0">
              <a:buNone/>
            </a:pPr>
            <a:r>
              <a:rPr lang="en-US" sz="2800" dirty="0"/>
              <a:t>Alternative: use raw inputs themselves.  But autoencoders learn degenerate </a:t>
            </a:r>
            <a:r>
              <a:rPr lang="en-US" sz="2800" dirty="0" err="1"/>
              <a:t>soln’s</a:t>
            </a:r>
            <a:r>
              <a:rPr lang="en-US" sz="2800" dirty="0"/>
              <a:t> (copying).</a:t>
            </a:r>
          </a:p>
          <a:p>
            <a:pPr marL="107916" indent="0">
              <a:buNone/>
            </a:pPr>
            <a:r>
              <a:rPr lang="en-US" sz="2800" b="1" dirty="0"/>
              <a:t>Predictive learning</a:t>
            </a:r>
            <a:r>
              <a:rPr lang="en-US" sz="2800" dirty="0"/>
              <a:t>: learn to predict future – that’s </a:t>
            </a:r>
            <a:r>
              <a:rPr lang="en-US" sz="2800" i="1" dirty="0"/>
              <a:t>hard!</a:t>
            </a:r>
          </a:p>
        </p:txBody>
      </p:sp>
    </p:spTree>
    <p:extLst>
      <p:ext uri="{BB962C8B-B14F-4D97-AF65-F5344CB8AC3E}">
        <p14:creationId xmlns:p14="http://schemas.microsoft.com/office/powerpoint/2010/main" val="173273335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26551</TotalTime>
  <Words>2341</Words>
  <Application>Microsoft Macintosh PowerPoint</Application>
  <PresentationFormat>Custom</PresentationFormat>
  <Paragraphs>305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Computation vs. Biology in Deep Neural Networks</vt:lpstr>
      <vt:lpstr>The Mystery of (Knowledge) Development</vt:lpstr>
      <vt:lpstr>Invariant Object Recognition is Hard</vt:lpstr>
      <vt:lpstr>Deep Convolutional Neural Nets</vt:lpstr>
      <vt:lpstr>Bidirectional Connections Carry Error Gradients (GeneRec; O’Reilly, 1996)</vt:lpstr>
      <vt:lpstr>Activation Diffs Implicitly Compute Derivatives (GeneRec; O’Reilly, 1996)</vt:lpstr>
      <vt:lpstr>Leabra Biologically-based   Cognitive Architecture</vt:lpstr>
      <vt:lpstr>Recent Interest</vt:lpstr>
      <vt:lpstr>Issues with Hand-coded Category Labels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Central Hypotheses</vt:lpstr>
      <vt:lpstr>Backprop version: PredNet (Lotter, Kreiman &amp; Cox, 2016)</vt:lpstr>
      <vt:lpstr>Software..</vt:lpstr>
      <vt:lpstr>Thanks To</vt:lpstr>
      <vt:lpstr>Extras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Key Biological Data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Goals, Motor Modeling</vt:lpstr>
      <vt:lpstr>Deep Attentional Dynamics (Reynolds &amp; Heeger, 2009; Grossberg, 1999)</vt:lpstr>
      <vt:lpstr>DeepLeabra Attentional Dynamics</vt:lpstr>
      <vt:lpstr>Attentional Dynamics Results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199</cp:revision>
  <dcterms:created xsi:type="dcterms:W3CDTF">2009-03-18T06:10:11Z</dcterms:created>
  <dcterms:modified xsi:type="dcterms:W3CDTF">2018-10-09T00:34:31Z</dcterms:modified>
</cp:coreProperties>
</file>